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3"/>
  </p:normalViewPr>
  <p:slideViewPr>
    <p:cSldViewPr snapToGrid="0">
      <p:cViewPr varScale="1">
        <p:scale>
          <a:sx n="107" d="100"/>
          <a:sy n="107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c:style val="2"/>
  <c:chart>
    <c:title>
      <c:tx>
        <c:rich>
          <a:bodyPr/>
          <a:lstStyle/>
          <a:p>
            <a:r>
              <a:rPr lang="en-IE" dirty="0"/>
              <a:t>Quota di CVC </a:t>
            </a:r>
            <a:r>
              <a:rPr lang="en-IE" dirty="0" err="1"/>
              <a:t>sul</a:t>
            </a:r>
            <a:r>
              <a:rPr lang="en-IE" dirty="0"/>
              <a:t> </a:t>
            </a:r>
            <a:r>
              <a:rPr lang="en-IE" dirty="0" err="1"/>
              <a:t>totale</a:t>
            </a:r>
            <a:r>
              <a:rPr lang="en-IE" dirty="0"/>
              <a:t> Venture Capital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304407261592301E-2"/>
          <c:y val="0.18660729908761406"/>
          <c:w val="0.92917814960629919"/>
          <c:h val="0.7043585176852893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Quota CVC su VC totale (%)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UK</c:v>
                </c:pt>
                <c:pt idx="1">
                  <c:v>Germania</c:v>
                </c:pt>
                <c:pt idx="2">
                  <c:v>Francia</c:v>
                </c:pt>
                <c:pt idx="3">
                  <c:v>Spagna</c:v>
                </c:pt>
                <c:pt idx="4">
                  <c:v>Italia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22</c:v>
                </c:pt>
                <c:pt idx="3">
                  <c:v>12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81-9842-AE8B-D07D027B2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  <c:max val="35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86964-7E2D-0CE1-E1E4-822FBDD2C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C099B0-5176-C089-5F0E-B9A01F783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35FB2-9EB6-0819-14F5-EE7E6D125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4DD12-8686-6A77-9B0C-873D80B4F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B8A88-7C7F-1A1E-0871-C20430B9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664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841ED-3929-D4B9-9562-DBA26BCE1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07ED5-D5CF-671A-72A4-83D88446D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5288C-2C29-BDC8-0BF8-C1217CD3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E8F5A-6F77-70B6-3D31-B43DAF504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64835-B6C9-7991-2AEB-3A33E78A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10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FB8497-D7CD-F411-111C-7EFD393A8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7237C-7CC3-9F7D-4535-FA7E2B5EC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086DE-CBE2-308F-79A4-698F88EC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2A8F8-C861-AF30-A6AA-A09C7BC9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59EA5-279A-A759-CFC9-BAFC65221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339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4E3B-3F0E-4CE5-CFD2-2751B8F0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09D6B-3465-B71E-BDC0-406C490A9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810A-BBDF-F7AB-AFE7-42D5A931C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ACB8A-1F93-264D-4022-3D033995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9938B-B39F-34F4-83D2-0B519F3DB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416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0026E-AE66-3EA6-3CFF-88AC5F7F4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8BF84-F2DA-7FF1-170A-A10C52042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9D88D-B916-351F-B5FA-E601DE83E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2474E-6F26-B1B8-2C59-EC3FBDE6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1285-DD66-3F07-968A-D2047A16E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006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3FB7C-5CE6-7523-D503-8C22374E1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50339-63B9-31FC-5671-5F1BCD800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D2648-CDBA-3F7E-B6F4-3D35A0B05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1CA26-999B-5978-553A-3C6173EB0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C0A5A-B8AA-2537-85EA-0995423C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17F6E-FBE3-D78F-ED4C-F595180A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146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C7F71-AE70-29ED-C6DE-F9B3FA7CF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AE2CD-0F23-0F94-3E4B-9C816175C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B6FD9-BCFC-FB8A-14EA-C30737F8C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68455F-582A-49C9-7E82-365DEB13A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09504-ED92-7B32-652B-0CC9B4B89B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1328B-C1C7-5B2A-8751-B8264067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1C3F5-31D1-5F64-AA7C-DE15DDF23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0D0A9-F2AF-E6B7-36C1-9E1F6549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943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2FB7B-DA77-8DC3-41F9-5B5CE335C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51F7B-ACB1-648D-DCF9-054D419D9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50F5D-1FD6-ACDF-6749-2E713F98E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7AE8E-807C-B43A-5818-19867477E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729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E901DF-56ED-5AED-D383-3D254D9B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2646B-28C8-4F2D-F4FA-1B819DD2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32969-7560-E812-F78D-AC32B21D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249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02AC2-4AB3-3CEB-DFE5-D152419B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98414-170E-72D4-D5E3-B27AFA591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96E9E-D8FB-40A8-3AFD-539B10321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CB74A-AE92-D5FD-500C-D95BE3064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ACAA3-59A1-3727-1906-96617221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51325-7E49-5F8C-D148-3F9F2082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751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2CD9A-A4C5-3A70-CAE6-10D8361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0C89D9-421A-DA10-2E06-A54CADFC7E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B0E44-665B-1479-45C8-68C8A4723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2CEA56-BA09-DEF4-2F78-728825562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9260B-986C-1D1E-6402-1D93E07A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455EC-5B5D-1503-4481-2F6EB725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476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FF185-2872-B195-AA09-5AE7F5F65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AA435-25EA-042B-E4F4-18F4BE52A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8E839-055D-4617-A430-BF9AF78AB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27300D-1EBC-414D-8903-DF39304BF2DA}" type="datetimeFigureOut">
              <a:rPr lang="en-IE" smtClean="0"/>
              <a:t>28/10/2025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CB2E4-E504-911F-2175-A3715B7BB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12B43-C62C-F5EC-FA01-111BEFEED6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5CEBA2-F764-D144-8641-A7CC414A13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490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map of europe with different colored circles&#10;&#10;AI-generated content may be incorrect.">
            <a:extLst>
              <a:ext uri="{FF2B5EF4-FFF2-40B4-BE49-F238E27FC236}">
                <a16:creationId xmlns:a16="http://schemas.microsoft.com/office/drawing/2014/main" id="{ED17DF13-9C7B-3A19-8233-55C10408CE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760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3F25508-26EA-2DD9-E8D3-46514354650E}"/>
              </a:ext>
            </a:extLst>
          </p:cNvPr>
          <p:cNvSpPr/>
          <p:nvPr/>
        </p:nvSpPr>
        <p:spPr>
          <a:xfrm>
            <a:off x="89210" y="6300439"/>
            <a:ext cx="646771" cy="557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noFill/>
            </a:endParaRPr>
          </a:p>
        </p:txBody>
      </p:sp>
      <p:pic>
        <p:nvPicPr>
          <p:cNvPr id="5" name="Google Shape;181;g394ccd4de4c_0_101" title="tcd-logo (1).png">
            <a:extLst>
              <a:ext uri="{FF2B5EF4-FFF2-40B4-BE49-F238E27FC236}">
                <a16:creationId xmlns:a16="http://schemas.microsoft.com/office/drawing/2014/main" id="{DC1E11AF-DA75-1882-DE73-884EEDDDF1F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6350" y="16184325"/>
            <a:ext cx="5634906" cy="1505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25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74321"/>
            <a:ext cx="832285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sz="3600"/>
              <a:t>Corporate Venture Capital: Italia vs Europa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438400" y="1266779"/>
          <a:ext cx="7315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845B5A9-80C1-C5D4-7ECD-F9D5178AEF88}"/>
              </a:ext>
            </a:extLst>
          </p:cNvPr>
          <p:cNvSpPr txBox="1"/>
          <p:nvPr/>
        </p:nvSpPr>
        <p:spPr>
          <a:xfrm>
            <a:off x="1646663" y="4644687"/>
            <a:ext cx="48154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rPr dirty="0"/>
              <a:t>🇪🇺  Europa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Oltre</a:t>
            </a:r>
            <a:r>
              <a:rPr sz="1600" dirty="0"/>
              <a:t> 3.000 </a:t>
            </a:r>
            <a:r>
              <a:rPr sz="1600" dirty="0" err="1"/>
              <a:t>operazioni</a:t>
            </a:r>
            <a:r>
              <a:rPr sz="1600" dirty="0"/>
              <a:t> di CVC </a:t>
            </a:r>
            <a:r>
              <a:rPr sz="1600" dirty="0" err="1"/>
              <a:t>nel</a:t>
            </a:r>
            <a:r>
              <a:rPr sz="1600" dirty="0"/>
              <a:t> 2023 </a:t>
            </a:r>
            <a:endParaRPr lang="en-GB" sz="1600"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CVC ≈ 25–30% del </a:t>
            </a:r>
            <a:r>
              <a:rPr sz="1600" dirty="0" err="1"/>
              <a:t>totale</a:t>
            </a:r>
            <a:r>
              <a:rPr sz="1600" dirty="0"/>
              <a:t> VC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Crescita</a:t>
            </a:r>
            <a:r>
              <a:rPr sz="1600" dirty="0"/>
              <a:t> annua media +18% (2019–2024)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Settori</a:t>
            </a:r>
            <a:r>
              <a:rPr sz="1600" dirty="0"/>
              <a:t>: fintech, AI, climate tech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Ecosistemi</a:t>
            </a:r>
            <a:r>
              <a:rPr sz="1600" dirty="0"/>
              <a:t> </a:t>
            </a:r>
            <a:r>
              <a:rPr sz="1600" dirty="0" err="1"/>
              <a:t>maturi</a:t>
            </a:r>
            <a:r>
              <a:rPr sz="1600" dirty="0"/>
              <a:t>, </a:t>
            </a:r>
            <a:r>
              <a:rPr sz="1600" dirty="0" err="1"/>
              <a:t>fondi</a:t>
            </a:r>
            <a:r>
              <a:rPr sz="1600" dirty="0"/>
              <a:t> corporate </a:t>
            </a:r>
            <a:r>
              <a:rPr sz="1600" dirty="0" err="1"/>
              <a:t>strutturati</a:t>
            </a:r>
            <a:endParaRPr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2FA3C6-9D8E-FFB6-0D9A-916350A68460}"/>
              </a:ext>
            </a:extLst>
          </p:cNvPr>
          <p:cNvSpPr txBox="1"/>
          <p:nvPr/>
        </p:nvSpPr>
        <p:spPr>
          <a:xfrm>
            <a:off x="6650083" y="4644687"/>
            <a:ext cx="4815443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rPr dirty="0"/>
              <a:t>🇮🇹  Italia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Meno del 5% </a:t>
            </a:r>
            <a:r>
              <a:rPr sz="1600" dirty="0" err="1"/>
              <a:t>dei</a:t>
            </a:r>
            <a:r>
              <a:rPr sz="1600" dirty="0"/>
              <a:t> deal </a:t>
            </a:r>
            <a:r>
              <a:rPr sz="1600" dirty="0" err="1"/>
              <a:t>europei</a:t>
            </a:r>
            <a:r>
              <a:rPr sz="1600" dirty="0"/>
              <a:t> (120 </a:t>
            </a:r>
            <a:r>
              <a:rPr sz="1600" dirty="0" err="1"/>
              <a:t>nel</a:t>
            </a:r>
            <a:r>
              <a:rPr sz="1600" dirty="0"/>
              <a:t> 2024)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CVC ≈ 2,5–3% del </a:t>
            </a:r>
            <a:r>
              <a:rPr sz="1600" dirty="0" err="1"/>
              <a:t>totale</a:t>
            </a:r>
            <a:r>
              <a:rPr sz="1600" dirty="0"/>
              <a:t> VC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Crescita</a:t>
            </a:r>
            <a:r>
              <a:rPr sz="1600" dirty="0"/>
              <a:t> +10–12% da base </a:t>
            </a:r>
            <a:r>
              <a:rPr sz="1600" dirty="0" err="1"/>
              <a:t>ridotta</a:t>
            </a:r>
            <a:endParaRPr sz="1600"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Settori</a:t>
            </a:r>
            <a:r>
              <a:rPr sz="1600" dirty="0"/>
              <a:t>: </a:t>
            </a:r>
            <a:r>
              <a:rPr sz="1600" dirty="0" err="1"/>
              <a:t>energia</a:t>
            </a:r>
            <a:r>
              <a:rPr sz="1600" dirty="0"/>
              <a:t>, fintech, </a:t>
            </a:r>
            <a:r>
              <a:rPr sz="1600" dirty="0" err="1"/>
              <a:t>manifattura</a:t>
            </a:r>
            <a:r>
              <a:rPr sz="1600" dirty="0"/>
              <a:t> </a:t>
            </a:r>
            <a:r>
              <a:rPr sz="1600" dirty="0" err="1"/>
              <a:t>avanzata</a:t>
            </a:r>
            <a:endParaRPr sz="1600" dirty="0"/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sz="1600" dirty="0"/>
              <a:t>• </a:t>
            </a:r>
            <a:r>
              <a:rPr sz="1600" dirty="0" err="1"/>
              <a:t>Modello</a:t>
            </a:r>
            <a:r>
              <a:rPr sz="1600" dirty="0"/>
              <a:t> </a:t>
            </a:r>
            <a:r>
              <a:rPr lang="en-GB" sz="1600" dirty="0"/>
              <a:t>"</a:t>
            </a:r>
            <a:r>
              <a:rPr sz="1600" dirty="0"/>
              <a:t>venture di </a:t>
            </a:r>
            <a:r>
              <a:rPr sz="1600" dirty="0" err="1"/>
              <a:t>filiera</a:t>
            </a:r>
            <a:r>
              <a:rPr lang="en-GB" sz="1600" dirty="0"/>
              <a:t>” (partnership </a:t>
            </a:r>
            <a:r>
              <a:rPr lang="en-GB" sz="1600" dirty="0" err="1"/>
              <a:t>industriali</a:t>
            </a:r>
            <a:r>
              <a:rPr lang="en-GB" sz="1600" dirty="0"/>
              <a:t>)</a:t>
            </a:r>
            <a:endParaRPr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109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Giulio Buciuni</dc:creator>
  <cp:lastModifiedBy>Giulio Buciuni</cp:lastModifiedBy>
  <cp:revision>2</cp:revision>
  <dcterms:created xsi:type="dcterms:W3CDTF">2025-10-28T17:02:51Z</dcterms:created>
  <dcterms:modified xsi:type="dcterms:W3CDTF">2025-10-28T17:06:40Z</dcterms:modified>
</cp:coreProperties>
</file>